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8" r:id="rId4"/>
    <p:sldId id="263" r:id="rId5"/>
    <p:sldId id="259" r:id="rId6"/>
    <p:sldId id="273" r:id="rId7"/>
    <p:sldId id="271" r:id="rId8"/>
    <p:sldId id="268" r:id="rId9"/>
    <p:sldId id="274" r:id="rId10"/>
    <p:sldId id="275" r:id="rId11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6F6F"/>
    <a:srgbClr val="FF5050"/>
    <a:srgbClr val="01A8A9"/>
    <a:srgbClr val="03A6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9C148-0269-4E2C-A10C-23B190518FF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86934-8684-47C1-91F1-7AC74FC553C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6037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270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8935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620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02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758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693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71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351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3061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865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422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CBE4D-F6FE-487D-8A23-600BB6DAAFD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9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523996" y="1526176"/>
            <a:ext cx="9144000" cy="1088980"/>
          </a:xfrm>
        </p:spPr>
        <p:txBody>
          <a:bodyPr>
            <a:normAutofit/>
          </a:bodyPr>
          <a:lstStyle/>
          <a:p>
            <a:r>
              <a:rPr lang="ko-KR" altLang="en-US" sz="5400" b="1" dirty="0" err="1"/>
              <a:t>게임명</a:t>
            </a:r>
            <a:endParaRPr lang="ko-KR" altLang="en-US" sz="5400" b="1" dirty="0"/>
          </a:p>
        </p:txBody>
      </p:sp>
      <p:sp>
        <p:nvSpPr>
          <p:cNvPr id="7" name="부제목 2"/>
          <p:cNvSpPr>
            <a:spLocks noGrp="1"/>
          </p:cNvSpPr>
          <p:nvPr>
            <p:ph type="subTitle" idx="1"/>
          </p:nvPr>
        </p:nvSpPr>
        <p:spPr>
          <a:xfrm>
            <a:off x="2960911" y="4890133"/>
            <a:ext cx="6270171" cy="630328"/>
          </a:xfrm>
        </p:spPr>
        <p:txBody>
          <a:bodyPr>
            <a:normAutofit/>
          </a:bodyPr>
          <a:lstStyle/>
          <a:p>
            <a:r>
              <a:rPr lang="ko-KR" altLang="en-US" sz="3200" b="1" dirty="0">
                <a:solidFill>
                  <a:srgbClr val="016F6F"/>
                </a:solidFill>
              </a:rPr>
              <a:t>기업명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322" y="0"/>
            <a:ext cx="2073099" cy="64949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095891" y="2683933"/>
            <a:ext cx="6000209" cy="19290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 marL="228600" indent="-228600" algn="ctr">
              <a:lnSpc>
                <a:spcPct val="150000"/>
              </a:lnSpc>
              <a:buAutoNum type="arabicParenR"/>
            </a:pPr>
            <a:r>
              <a:rPr lang="en-US" altLang="ko-KR" sz="1200" b="1" dirty="0">
                <a:solidFill>
                  <a:srgbClr val="016F6F"/>
                </a:solidFill>
              </a:rPr>
              <a:t>PPT</a:t>
            </a:r>
            <a:r>
              <a:rPr lang="ko-KR" altLang="en-US" sz="1200" b="1" dirty="0">
                <a:solidFill>
                  <a:srgbClr val="016F6F"/>
                </a:solidFill>
              </a:rPr>
              <a:t>로 작성한 이후 </a:t>
            </a:r>
            <a:r>
              <a:rPr lang="en-US" altLang="ko-KR" sz="1200" b="1" dirty="0">
                <a:solidFill>
                  <a:srgbClr val="016F6F"/>
                </a:solidFill>
              </a:rPr>
              <a:t>PDF</a:t>
            </a:r>
            <a:r>
              <a:rPr lang="ko-KR" altLang="en-US" sz="1200" b="1" dirty="0">
                <a:solidFill>
                  <a:srgbClr val="016F6F"/>
                </a:solidFill>
              </a:rPr>
              <a:t>로 변환해서 제출해 주세요</a:t>
            </a:r>
            <a:endParaRPr lang="en-US" altLang="ko-KR" sz="1200" b="1" dirty="0">
              <a:solidFill>
                <a:srgbClr val="016F6F"/>
              </a:solidFill>
            </a:endParaRPr>
          </a:p>
          <a:p>
            <a:pPr marL="228600" indent="-228600" algn="ctr">
              <a:lnSpc>
                <a:spcPct val="150000"/>
              </a:lnSpc>
              <a:buAutoNum type="arabicParenR"/>
            </a:pPr>
            <a:r>
              <a:rPr lang="ko-KR" altLang="en-US" sz="1200" b="1" dirty="0">
                <a:solidFill>
                  <a:srgbClr val="016F6F"/>
                </a:solidFill>
              </a:rPr>
              <a:t>상단 </a:t>
            </a:r>
            <a:r>
              <a:rPr lang="en-US" altLang="ko-KR" sz="1200" b="1" dirty="0">
                <a:solidFill>
                  <a:srgbClr val="016F6F"/>
                </a:solidFill>
              </a:rPr>
              <a:t>1~7</a:t>
            </a:r>
            <a:r>
              <a:rPr lang="ko-KR" altLang="en-US" sz="1200" b="1" dirty="0">
                <a:solidFill>
                  <a:srgbClr val="016F6F"/>
                </a:solidFill>
              </a:rPr>
              <a:t>번 항목은 필수로 포함해 주시고요</a:t>
            </a:r>
            <a:r>
              <a:rPr lang="en-US" altLang="ko-KR" sz="1200" b="1" dirty="0">
                <a:solidFill>
                  <a:srgbClr val="016F6F"/>
                </a:solidFill>
              </a:rPr>
              <a:t>, </a:t>
            </a:r>
            <a:r>
              <a:rPr lang="ko-KR" altLang="en-US" sz="1200" b="1" dirty="0">
                <a:solidFill>
                  <a:srgbClr val="016F6F"/>
                </a:solidFill>
              </a:rPr>
              <a:t>항목 추가도 가능합니다</a:t>
            </a:r>
            <a:r>
              <a:rPr lang="en-US" altLang="ko-KR" sz="1200" b="1" dirty="0">
                <a:solidFill>
                  <a:srgbClr val="016F6F"/>
                </a:solidFill>
              </a:rPr>
              <a:t>.</a:t>
            </a:r>
          </a:p>
          <a:p>
            <a:pPr marL="228600" indent="-228600" algn="ctr">
              <a:lnSpc>
                <a:spcPct val="150000"/>
              </a:lnSpc>
              <a:buAutoNum type="arabicParenR"/>
            </a:pPr>
            <a:r>
              <a:rPr lang="ko-KR" altLang="en-US" sz="1200" b="1" dirty="0">
                <a:solidFill>
                  <a:srgbClr val="016F6F"/>
                </a:solidFill>
              </a:rPr>
              <a:t>발표 시간은 </a:t>
            </a:r>
            <a:r>
              <a:rPr lang="en-US" altLang="ko-KR" sz="1200" b="1" dirty="0">
                <a:solidFill>
                  <a:srgbClr val="016F6F"/>
                </a:solidFill>
              </a:rPr>
              <a:t>10</a:t>
            </a:r>
            <a:r>
              <a:rPr lang="ko-KR" altLang="en-US" sz="1200" b="1" dirty="0">
                <a:solidFill>
                  <a:srgbClr val="016F6F"/>
                </a:solidFill>
              </a:rPr>
              <a:t>분 입니다</a:t>
            </a:r>
            <a:r>
              <a:rPr lang="en-US" altLang="ko-KR" sz="1200" b="1" dirty="0">
                <a:solidFill>
                  <a:srgbClr val="016F6F"/>
                </a:solidFill>
              </a:rPr>
              <a:t>. </a:t>
            </a:r>
            <a:r>
              <a:rPr lang="ko-KR" altLang="en-US" sz="1200" b="1" dirty="0">
                <a:solidFill>
                  <a:srgbClr val="016F6F"/>
                </a:solidFill>
              </a:rPr>
              <a:t>영상 플레이 포함하여 </a:t>
            </a:r>
            <a:r>
              <a:rPr lang="en-US" altLang="ko-KR" sz="1200" b="1" dirty="0">
                <a:solidFill>
                  <a:srgbClr val="016F6F"/>
                </a:solidFill>
              </a:rPr>
              <a:t>10</a:t>
            </a:r>
            <a:r>
              <a:rPr lang="ko-KR" altLang="en-US" sz="1200" b="1" dirty="0">
                <a:solidFill>
                  <a:srgbClr val="016F6F"/>
                </a:solidFill>
              </a:rPr>
              <a:t>분 이내로 분량 조절해 주세요</a:t>
            </a:r>
            <a:endParaRPr lang="en-US" altLang="ko-KR" sz="1200" b="1" dirty="0">
              <a:solidFill>
                <a:srgbClr val="016F6F"/>
              </a:solidFill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E2857D-3B9D-993D-793C-4004EDEDE1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675360"/>
              </p:ext>
            </p:extLst>
          </p:nvPr>
        </p:nvGraphicFramePr>
        <p:xfrm>
          <a:off x="100099" y="127224"/>
          <a:ext cx="4404168" cy="380776"/>
        </p:xfrm>
        <a:graphic>
          <a:graphicData uri="http://schemas.openxmlformats.org/drawingml/2006/table">
            <a:tbl>
              <a:tblPr/>
              <a:tblGrid>
                <a:gridCol w="4404168">
                  <a:extLst>
                    <a:ext uri="{9D8B030D-6E8A-4147-A177-3AD203B41FA5}">
                      <a16:colId xmlns:a16="http://schemas.microsoft.com/office/drawing/2014/main" val="208284801"/>
                    </a:ext>
                  </a:extLst>
                </a:gridCol>
              </a:tblGrid>
              <a:tr h="380776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2026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충북글로벌게임센터 성과 창출형 상용화 지원사업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15415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296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</p:grpSpPr>
        <p:sp>
          <p:nvSpPr>
            <p:cNvPr id="5" name="직사각형 4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rgbClr val="016F6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/>
                <a:t>기업 개요</a:t>
              </a: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1</a:t>
              </a:r>
              <a:endParaRPr lang="ko-KR" altLang="en-US" sz="2400" b="1" dirty="0"/>
            </a:p>
          </p:txBody>
        </p:sp>
      </p:grp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5A6E610-C7A5-5353-946C-55C104E0A7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654407"/>
              </p:ext>
            </p:extLst>
          </p:nvPr>
        </p:nvGraphicFramePr>
        <p:xfrm>
          <a:off x="638175" y="829022"/>
          <a:ext cx="10934702" cy="531652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97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50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2929">
                  <a:extLst>
                    <a:ext uri="{9D8B030D-6E8A-4147-A177-3AD203B41FA5}">
                      <a16:colId xmlns:a16="http://schemas.microsoft.com/office/drawing/2014/main" val="4031038325"/>
                    </a:ext>
                  </a:extLst>
                </a:gridCol>
                <a:gridCol w="154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526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43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0076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latin typeface="+mn-lt"/>
                        </a:rPr>
                        <a:t>기업명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10" dirty="0">
                          <a:latin typeface="+mn-lt"/>
                        </a:rPr>
                        <a:t>설립일</a:t>
                      </a:r>
                      <a:endParaRPr lang="en-US" altLang="ko-KR" sz="1600" b="1" kern="0" spc="-110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latin typeface="+mn-lt"/>
                        </a:rPr>
                        <a:t>대표자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latin typeface="+mn-lt"/>
                        </a:rPr>
                        <a:t>소재지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52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latin typeface="+mn-lt"/>
                        </a:rPr>
                        <a:t>총 사원수</a:t>
                      </a:r>
                      <a:endParaRPr lang="en-US" altLang="ko-KR" sz="1600" b="1" kern="0" spc="0" dirty="0"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>
                          <a:latin typeface="+mn-lt"/>
                        </a:rPr>
                        <a:t>명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latin typeface="+mn-lt"/>
                        </a:rPr>
                        <a:t>2025</a:t>
                      </a:r>
                      <a:r>
                        <a:rPr lang="ko-KR" altLang="en-US" sz="1600" b="1" kern="0" spc="0" dirty="0">
                          <a:latin typeface="+mn-lt"/>
                        </a:rPr>
                        <a:t>년 매출</a:t>
                      </a:r>
                      <a:endParaRPr lang="en-US" altLang="ko-KR" sz="1600" b="1" kern="0" spc="0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err="1">
                          <a:latin typeface="+mn-lt"/>
                          <a:ea typeface="+mn-ea"/>
                        </a:rPr>
                        <a:t>ㅇㅇㅇ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>
                          <a:latin typeface="+mn-lt"/>
                        </a:rPr>
                        <a:t>백만원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741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latin typeface="+mn-lt"/>
                        </a:rPr>
                        <a:t>자본금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>
                          <a:latin typeface="+mn-lt"/>
                        </a:rPr>
                        <a:t>백만원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latin typeface="+mn-lt"/>
                        </a:rPr>
                        <a:t>2024</a:t>
                      </a:r>
                      <a:r>
                        <a:rPr lang="ko-KR" altLang="en-US" sz="1600" b="1" kern="0" spc="0" dirty="0">
                          <a:latin typeface="+mn-lt"/>
                        </a:rPr>
                        <a:t>년 매출</a:t>
                      </a:r>
                      <a:endParaRPr lang="en-US" altLang="ko-KR" sz="1600" b="1" kern="0" spc="0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err="1"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>
                          <a:latin typeface="+mn-lt"/>
                        </a:rPr>
                        <a:t>백만원</a:t>
                      </a:r>
                      <a:r>
                        <a:rPr lang="en-US" altLang="ko-KR" sz="1600" b="1" kern="0" spc="0" dirty="0">
                          <a:latin typeface="+mn-lt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9129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latin typeface="+mn-lt"/>
                        </a:rPr>
                        <a:t>주요 연혁</a:t>
                      </a:r>
                      <a:endParaRPr lang="en-US" altLang="ko-KR" sz="1600" b="1" kern="0" spc="0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latin typeface="+mn-lt"/>
                          <a:ea typeface="맑은 고딕" panose="020B0503020000020004" pitchFamily="50" charset="-127"/>
                        </a:rPr>
                        <a:t>연도</a:t>
                      </a: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+mn-lt"/>
                        </a:rPr>
                        <a:t>타이틀명</a:t>
                      </a:r>
                      <a:endParaRPr lang="ko-KR" altLang="en-US" sz="1600" b="1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n-lt"/>
                        </a:rPr>
                        <a:t>출시</a:t>
                      </a: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n-lt"/>
                        </a:rPr>
                        <a:t>장르</a:t>
                      </a: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+mn-lt"/>
                        </a:rPr>
                        <a:t>플랫폼</a:t>
                      </a: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073604"/>
                  </a:ext>
                </a:extLst>
              </a:tr>
              <a:tr h="5491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latin typeface="+mn-lt"/>
                          <a:ea typeface="+mn-ea"/>
                        </a:rPr>
                        <a:t>2026</a:t>
                      </a:r>
                      <a:r>
                        <a:rPr lang="ko-KR" altLang="en-US" sz="1600" b="1" dirty="0">
                          <a:latin typeface="+mn-lt"/>
                          <a:ea typeface="+mn-ea"/>
                        </a:rPr>
                        <a:t>년</a:t>
                      </a:r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2514949723"/>
                  </a:ext>
                </a:extLst>
              </a:tr>
              <a:tr h="5491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latin typeface="+mn-lt"/>
                          <a:ea typeface="+mn-ea"/>
                        </a:rPr>
                        <a:t>2025</a:t>
                      </a:r>
                      <a:r>
                        <a:rPr lang="ko-KR" altLang="en-US" sz="1600" b="1" dirty="0">
                          <a:latin typeface="+mn-lt"/>
                          <a:ea typeface="+mn-ea"/>
                        </a:rPr>
                        <a:t>년</a:t>
                      </a:r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2511651444"/>
                  </a:ext>
                </a:extLst>
              </a:tr>
              <a:tr h="5491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latin typeface="+mn-lt"/>
                          <a:ea typeface="+mn-ea"/>
                        </a:rPr>
                        <a:t>2024</a:t>
                      </a:r>
                      <a:r>
                        <a:rPr lang="ko-KR" altLang="en-US" sz="1600" b="1" dirty="0">
                          <a:latin typeface="+mn-lt"/>
                          <a:ea typeface="+mn-ea"/>
                        </a:rPr>
                        <a:t>년</a:t>
                      </a: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3337980090"/>
                  </a:ext>
                </a:extLst>
              </a:tr>
              <a:tr h="5491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latin typeface="+mn-lt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1600" b="1" dirty="0">
                          <a:latin typeface="+mn-lt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370113790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C0D3A928-FFC4-DE52-93AF-571D3F9E0998}"/>
              </a:ext>
            </a:extLst>
          </p:cNvPr>
          <p:cNvSpPr/>
          <p:nvPr/>
        </p:nvSpPr>
        <p:spPr>
          <a:xfrm>
            <a:off x="6992584" y="4775412"/>
            <a:ext cx="4204659" cy="10518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016F6F"/>
                </a:solidFill>
              </a:rPr>
              <a:t>페이지가 넘어가지 않도록</a:t>
            </a:r>
            <a:r>
              <a:rPr lang="en-US" altLang="ko-KR" sz="1200" b="1" dirty="0">
                <a:solidFill>
                  <a:srgbClr val="016F6F"/>
                </a:solidFill>
              </a:rPr>
              <a:t>, </a:t>
            </a:r>
            <a:r>
              <a:rPr lang="ko-KR" altLang="en-US" sz="1200" b="1" dirty="0">
                <a:solidFill>
                  <a:srgbClr val="016F6F"/>
                </a:solidFill>
              </a:rPr>
              <a:t>주요 연혁으로 작성해 주세요</a:t>
            </a:r>
            <a:endParaRPr lang="en-US" altLang="ko-KR" sz="1200" b="1" dirty="0">
              <a:solidFill>
                <a:srgbClr val="01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83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</p:grpSpPr>
        <p:sp>
          <p:nvSpPr>
            <p:cNvPr id="12" name="직사각형 11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rgbClr val="016F6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/>
                <a:t>게임</a:t>
              </a:r>
              <a:r>
                <a:rPr lang="en-US" altLang="ko-KR" sz="2400" dirty="0"/>
                <a:t>·</a:t>
              </a:r>
              <a:r>
                <a:rPr lang="ko-KR" altLang="en-US" sz="2400" b="1" dirty="0"/>
                <a:t>콘텐츠 개요</a:t>
              </a: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2</a:t>
              </a:r>
              <a:endParaRPr lang="ko-KR" altLang="en-US" sz="2400" b="1" dirty="0"/>
            </a:p>
          </p:txBody>
        </p:sp>
      </p:grp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2CAB3C82-09DA-764E-8661-ACD67AAB12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689301"/>
              </p:ext>
            </p:extLst>
          </p:nvPr>
        </p:nvGraphicFramePr>
        <p:xfrm>
          <a:off x="571846" y="800629"/>
          <a:ext cx="10887076" cy="5375462"/>
        </p:xfrm>
        <a:graphic>
          <a:graphicData uri="http://schemas.openxmlformats.org/drawingml/2006/table">
            <a:tbl>
              <a:tblPr/>
              <a:tblGrid>
                <a:gridCol w="1631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6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614">
                  <a:extLst>
                    <a:ext uri="{9D8B030D-6E8A-4147-A177-3AD203B41FA5}">
                      <a16:colId xmlns:a16="http://schemas.microsoft.com/office/drawing/2014/main" val="96219883"/>
                    </a:ext>
                  </a:extLst>
                </a:gridCol>
                <a:gridCol w="18953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114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941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게임명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한글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게임명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영문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7439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장르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플랫폼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(PC/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모바일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/VR/AR/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시뮬레이터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31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판매 대상</a:t>
                      </a:r>
                      <a:endParaRPr lang="en-US" altLang="ko-KR" sz="1600" b="1" kern="0" spc="0" dirty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출시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국가명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기업명 등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판매 방식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유료</a:t>
                      </a: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5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부분유료</a:t>
                      </a: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5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인앱결제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등</a:t>
                      </a: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2002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콘텐츠 내용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차별성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타콘텐츠와의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차별요소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i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18201"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대중성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장르 유저 대상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매력요소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007519"/>
                  </a:ext>
                </a:extLst>
              </a:tr>
              <a:tr h="98055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확장성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타 콘텐츠 확장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가능요소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A74FBC93-0966-A644-EB01-A1A4233D950F}"/>
              </a:ext>
            </a:extLst>
          </p:cNvPr>
          <p:cNvSpPr/>
          <p:nvPr/>
        </p:nvSpPr>
        <p:spPr>
          <a:xfrm>
            <a:off x="6015384" y="4517717"/>
            <a:ext cx="4877990" cy="10518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016F6F"/>
                </a:solidFill>
              </a:rPr>
              <a:t>콘텐츠 각 내용은 자유롭게 </a:t>
            </a:r>
            <a:r>
              <a:rPr lang="ko-KR" altLang="en-US" sz="1200" b="1" dirty="0" err="1">
                <a:solidFill>
                  <a:srgbClr val="016F6F"/>
                </a:solidFill>
              </a:rPr>
              <a:t>작성하시되</a:t>
            </a:r>
            <a:r>
              <a:rPr lang="ko-KR" altLang="en-US" sz="1200" b="1" dirty="0">
                <a:solidFill>
                  <a:srgbClr val="016F6F"/>
                </a:solidFill>
              </a:rPr>
              <a:t> </a:t>
            </a:r>
            <a:r>
              <a:rPr lang="en-US" altLang="ko-KR" sz="1200" b="1" dirty="0">
                <a:solidFill>
                  <a:srgbClr val="016F6F"/>
                </a:solidFill>
              </a:rPr>
              <a:t>1~2</a:t>
            </a:r>
            <a:r>
              <a:rPr lang="ko-KR" altLang="en-US" sz="1200" b="1" dirty="0">
                <a:solidFill>
                  <a:srgbClr val="016F6F"/>
                </a:solidFill>
              </a:rPr>
              <a:t>줄 내로 작성해 주세요</a:t>
            </a:r>
            <a:endParaRPr lang="en-US" altLang="ko-KR" sz="1200" b="1" dirty="0">
              <a:solidFill>
                <a:srgbClr val="01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358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/>
                <a:t>게임</a:t>
              </a:r>
              <a:r>
                <a:rPr lang="en-US" altLang="ko-KR" sz="2400" dirty="0"/>
                <a:t>·</a:t>
              </a:r>
              <a:r>
                <a:rPr lang="ko-KR" altLang="en-US" sz="2400" b="1" dirty="0"/>
                <a:t>콘텐츠 </a:t>
              </a:r>
              <a:r>
                <a:rPr lang="en-US" altLang="ko-KR" sz="2400" b="1" dirty="0"/>
                <a:t>– </a:t>
              </a:r>
              <a:r>
                <a:rPr lang="ko-KR" altLang="en-US" sz="2400" b="1" dirty="0"/>
                <a:t>소개</a:t>
              </a:r>
              <a:r>
                <a:rPr lang="en-US" altLang="ko-KR" sz="2400" b="1" dirty="0"/>
                <a:t>(</a:t>
              </a:r>
              <a:r>
                <a:rPr lang="ko-KR" altLang="en-US" sz="2400" b="1" dirty="0"/>
                <a:t>영상</a:t>
              </a:r>
              <a:r>
                <a:rPr lang="en-US" altLang="ko-KR" sz="2400" b="1" dirty="0"/>
                <a:t>)</a:t>
              </a:r>
              <a:endParaRPr lang="ko-KR" altLang="en-US" sz="2400" b="1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3</a:t>
              </a:r>
              <a:endParaRPr lang="ko-KR" altLang="en-US" sz="2400" b="1" dirty="0"/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767" y="1842749"/>
            <a:ext cx="2565861" cy="26416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65021" y="1683170"/>
            <a:ext cx="24352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게임 영상 </a:t>
            </a:r>
            <a:endParaRPr lang="en-US" altLang="ko-K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“3</a:t>
            </a:r>
            <a:r>
              <a:rPr lang="ko-KR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분 이내</a:t>
            </a:r>
            <a:r>
              <a:rPr lang="en-US" altLang="ko-K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  <a:endParaRPr lang="ko-KR" altLang="en-US" sz="1400" b="1" i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148779" y="3595004"/>
            <a:ext cx="7533076" cy="2200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</a:rPr>
              <a:t>영상 없을 시 건너뜀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200" dirty="0">
                <a:solidFill>
                  <a:srgbClr val="0070C0"/>
                </a:solidFill>
              </a:rPr>
              <a:t>홍보</a:t>
            </a:r>
            <a:r>
              <a:rPr lang="en-US" altLang="ko-KR" sz="1200" dirty="0">
                <a:solidFill>
                  <a:srgbClr val="0070C0"/>
                </a:solidFill>
              </a:rPr>
              <a:t>/</a:t>
            </a:r>
            <a:r>
              <a:rPr lang="ko-KR" altLang="en-US" sz="1200" dirty="0">
                <a:solidFill>
                  <a:srgbClr val="0070C0"/>
                </a:solidFill>
              </a:rPr>
              <a:t>광고 영상이 아닌 실제 플레이 영상 녹화 필요</a:t>
            </a:r>
            <a:r>
              <a:rPr lang="en-US" altLang="ko-KR" sz="1050" dirty="0">
                <a:solidFill>
                  <a:srgbClr val="0070C0"/>
                </a:solidFill>
              </a:rPr>
              <a:t>(</a:t>
            </a:r>
            <a:r>
              <a:rPr lang="ko-KR" altLang="en-US" sz="1050" dirty="0">
                <a:solidFill>
                  <a:srgbClr val="0070C0"/>
                </a:solidFill>
              </a:rPr>
              <a:t>게임 구조 및 완성도 심사 근거로 활용</a:t>
            </a:r>
            <a:r>
              <a:rPr lang="en-US" altLang="ko-KR" sz="105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rgbClr val="FF0000"/>
                </a:solidFill>
              </a:rPr>
              <a:t>  * </a:t>
            </a:r>
            <a:r>
              <a:rPr lang="ko-KR" altLang="en-US" sz="1050" b="1" dirty="0">
                <a:solidFill>
                  <a:srgbClr val="FF0000"/>
                </a:solidFill>
              </a:rPr>
              <a:t>예시 </a:t>
            </a:r>
            <a:r>
              <a:rPr lang="en-US" altLang="ko-KR" sz="1050" b="1" dirty="0">
                <a:solidFill>
                  <a:srgbClr val="FF0000"/>
                </a:solidFill>
              </a:rPr>
              <a:t>: </a:t>
            </a:r>
            <a:r>
              <a:rPr lang="ko-KR" altLang="en-US" sz="1050" b="1" dirty="0">
                <a:solidFill>
                  <a:srgbClr val="FF0000"/>
                </a:solidFill>
              </a:rPr>
              <a:t>메인 </a:t>
            </a:r>
            <a:r>
              <a:rPr lang="en-US" altLang="ko-KR" sz="1050" b="1" dirty="0">
                <a:solidFill>
                  <a:srgbClr val="FF0000"/>
                </a:solidFill>
              </a:rPr>
              <a:t>&gt; </a:t>
            </a:r>
            <a:r>
              <a:rPr lang="ko-KR" altLang="en-US" sz="1050" b="1" dirty="0">
                <a:solidFill>
                  <a:srgbClr val="FF0000"/>
                </a:solidFill>
              </a:rPr>
              <a:t>콘텐츠 둘러보기</a:t>
            </a:r>
            <a:r>
              <a:rPr lang="en-US" altLang="ko-KR" sz="1050" b="1" dirty="0">
                <a:solidFill>
                  <a:srgbClr val="FF0000"/>
                </a:solidFill>
              </a:rPr>
              <a:t>(</a:t>
            </a:r>
            <a:r>
              <a:rPr lang="ko-KR" altLang="en-US" sz="1050" b="1" dirty="0">
                <a:solidFill>
                  <a:srgbClr val="FF0000"/>
                </a:solidFill>
              </a:rPr>
              <a:t>상점</a:t>
            </a:r>
            <a:r>
              <a:rPr lang="en-US" altLang="ko-KR" sz="1050" b="1" dirty="0">
                <a:solidFill>
                  <a:srgbClr val="FF0000"/>
                </a:solidFill>
              </a:rPr>
              <a:t>/</a:t>
            </a:r>
            <a:r>
              <a:rPr lang="ko-KR" altLang="en-US" sz="1050" b="1" dirty="0">
                <a:solidFill>
                  <a:srgbClr val="FF0000"/>
                </a:solidFill>
              </a:rPr>
              <a:t>퀘스트</a:t>
            </a:r>
            <a:r>
              <a:rPr lang="en-US" altLang="ko-KR" sz="1050" b="1" dirty="0">
                <a:solidFill>
                  <a:srgbClr val="FF0000"/>
                </a:solidFill>
              </a:rPr>
              <a:t>/</a:t>
            </a:r>
            <a:r>
              <a:rPr lang="ko-KR" altLang="en-US" sz="1050" b="1" dirty="0">
                <a:solidFill>
                  <a:srgbClr val="FF0000"/>
                </a:solidFill>
              </a:rPr>
              <a:t>업적 등</a:t>
            </a:r>
            <a:r>
              <a:rPr lang="en-US" altLang="ko-KR" sz="1050" b="1" dirty="0">
                <a:solidFill>
                  <a:srgbClr val="FF0000"/>
                </a:solidFill>
              </a:rPr>
              <a:t>) &gt; </a:t>
            </a:r>
            <a:r>
              <a:rPr lang="ko-KR" altLang="en-US" sz="1050" b="1" dirty="0">
                <a:solidFill>
                  <a:srgbClr val="FF0000"/>
                </a:solidFill>
              </a:rPr>
              <a:t>스테이지 구성 </a:t>
            </a:r>
            <a:r>
              <a:rPr lang="en-US" altLang="ko-KR" sz="1050" b="1" dirty="0">
                <a:solidFill>
                  <a:srgbClr val="FF0000"/>
                </a:solidFill>
              </a:rPr>
              <a:t>&gt; </a:t>
            </a:r>
            <a:r>
              <a:rPr lang="ko-KR" altLang="en-US" sz="1050" b="1" dirty="0">
                <a:solidFill>
                  <a:srgbClr val="FF0000"/>
                </a:solidFill>
              </a:rPr>
              <a:t>게임 플레이</a:t>
            </a:r>
            <a:r>
              <a:rPr lang="en-US" altLang="ko-KR" sz="1050" b="1" dirty="0">
                <a:solidFill>
                  <a:srgbClr val="FF0000"/>
                </a:solidFill>
              </a:rPr>
              <a:t>1~2</a:t>
            </a:r>
            <a:r>
              <a:rPr lang="ko-KR" altLang="en-US" sz="1050" b="1" dirty="0">
                <a:solidFill>
                  <a:srgbClr val="FF0000"/>
                </a:solidFill>
              </a:rPr>
              <a:t>회</a:t>
            </a:r>
            <a:endParaRPr lang="en-US" altLang="ko-KR" sz="105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2) </a:t>
            </a:r>
            <a:r>
              <a:rPr lang="ko-KR" altLang="en-US" sz="1200" dirty="0">
                <a:solidFill>
                  <a:srgbClr val="0070C0"/>
                </a:solidFill>
              </a:rPr>
              <a:t>영상 컷 편집 가능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특수 효과</a:t>
            </a:r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>
                <a:solidFill>
                  <a:srgbClr val="0070C0"/>
                </a:solidFill>
              </a:rPr>
              <a:t>삽입 지양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3) </a:t>
            </a:r>
            <a:r>
              <a:rPr lang="ko-KR" altLang="en-US" sz="1200" b="1" dirty="0">
                <a:solidFill>
                  <a:srgbClr val="FF0000"/>
                </a:solidFill>
              </a:rPr>
              <a:t>영상 파일은 </a:t>
            </a:r>
            <a:r>
              <a:rPr lang="en-US" altLang="ko-KR" sz="1200" b="1" dirty="0">
                <a:solidFill>
                  <a:srgbClr val="FF0000"/>
                </a:solidFill>
              </a:rPr>
              <a:t>PT </a:t>
            </a:r>
            <a:r>
              <a:rPr lang="ko-KR" altLang="en-US" sz="1200" b="1" dirty="0">
                <a:solidFill>
                  <a:srgbClr val="FF0000"/>
                </a:solidFill>
              </a:rPr>
              <a:t>삽입이 아닌</a:t>
            </a:r>
            <a:r>
              <a:rPr lang="en-US" altLang="ko-KR" sz="1200" b="1" dirty="0">
                <a:solidFill>
                  <a:srgbClr val="FF0000"/>
                </a:solidFill>
              </a:rPr>
              <a:t>,</a:t>
            </a:r>
            <a:r>
              <a:rPr lang="ko-KR" altLang="en-US" sz="1200" b="1" dirty="0">
                <a:solidFill>
                  <a:srgbClr val="FF0000"/>
                </a:solidFill>
              </a:rPr>
              <a:t> 별도 제출 필수</a:t>
            </a:r>
            <a:endParaRPr lang="en-US" altLang="ko-KR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845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/>
                <a:t>[</a:t>
              </a:r>
              <a:r>
                <a:rPr lang="ko-KR" altLang="en-US" sz="2400" b="1" dirty="0"/>
                <a:t>소개</a:t>
              </a:r>
              <a:r>
                <a:rPr lang="en-US" altLang="ko-KR" sz="2400" b="1" dirty="0"/>
                <a:t>] </a:t>
              </a:r>
              <a:r>
                <a:rPr lang="ko-KR" altLang="en-US" sz="2400" b="1" dirty="0"/>
                <a:t>게임</a:t>
              </a:r>
              <a:r>
                <a:rPr lang="en-US" altLang="ko-KR" sz="2400" dirty="0"/>
                <a:t>·</a:t>
              </a:r>
              <a:r>
                <a:rPr lang="ko-KR" altLang="en-US" sz="2400" b="1" dirty="0"/>
                <a:t>콘텐츠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4</a:t>
              </a:r>
              <a:endParaRPr lang="ko-KR" altLang="en-US" sz="2400" b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266825" y="3619499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449863" y="3619500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+mn-ea"/>
              </a:rPr>
              <a:t> 핵심 내용 요약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266825" y="2156324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472760" y="3048129"/>
            <a:ext cx="5646528" cy="17311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1) </a:t>
            </a:r>
            <a:r>
              <a:rPr lang="ko-KR" altLang="en-US" sz="1200" dirty="0">
                <a:solidFill>
                  <a:srgbClr val="0070C0"/>
                </a:solidFill>
              </a:rPr>
              <a:t>게임 콘텐츠의 핵심 구성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 err="1">
                <a:solidFill>
                  <a:srgbClr val="0070C0"/>
                </a:solidFill>
              </a:rPr>
              <a:t>게임성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상업성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독창성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차별성 등 작성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2) </a:t>
            </a:r>
            <a:r>
              <a:rPr lang="ko-KR" altLang="en-US" sz="1200" dirty="0">
                <a:solidFill>
                  <a:srgbClr val="0070C0"/>
                </a:solidFill>
              </a:rPr>
              <a:t>기존 발표자료 </a:t>
            </a:r>
            <a:r>
              <a:rPr lang="ko-KR" altLang="en-US" sz="1200" dirty="0" err="1">
                <a:solidFill>
                  <a:srgbClr val="0070C0"/>
                </a:solidFill>
              </a:rPr>
              <a:t>붙여넣기</a:t>
            </a:r>
            <a:r>
              <a:rPr lang="ko-KR" altLang="en-US" sz="1200" dirty="0">
                <a:solidFill>
                  <a:srgbClr val="0070C0"/>
                </a:solidFill>
              </a:rPr>
              <a:t> 활용도 가능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3) </a:t>
            </a:r>
            <a:r>
              <a:rPr lang="ko-KR" altLang="en-US" sz="1200" dirty="0">
                <a:solidFill>
                  <a:srgbClr val="0070C0"/>
                </a:solidFill>
              </a:rPr>
              <a:t>자유 형식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>
                <a:solidFill>
                  <a:srgbClr val="0070C0"/>
                </a:solidFill>
              </a:rPr>
              <a:t>) / (3</a:t>
            </a:r>
            <a:r>
              <a:rPr lang="ko-KR" altLang="en-US" sz="1200" dirty="0">
                <a:solidFill>
                  <a:srgbClr val="0070C0"/>
                </a:solidFill>
              </a:rPr>
              <a:t>장 이내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19912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/>
                <a:t>[</a:t>
              </a:r>
              <a:r>
                <a:rPr lang="ko-KR" altLang="en-US" sz="2400" b="1" dirty="0"/>
                <a:t>배경</a:t>
              </a:r>
              <a:r>
                <a:rPr lang="en-US" altLang="ko-KR" sz="2400" b="1" dirty="0"/>
                <a:t>] </a:t>
              </a:r>
              <a:r>
                <a:rPr lang="ko-KR" altLang="en-US" sz="2400" b="1" dirty="0"/>
                <a:t>상용화 필요성 및 시장 분석</a:t>
              </a: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5</a:t>
              </a:r>
              <a:endParaRPr lang="ko-KR" altLang="en-US" sz="2400" b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266825" y="3619499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449863" y="3619500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+mn-ea"/>
              </a:rPr>
              <a:t> 핵심 내용 요약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266825" y="2156324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472760" y="3048129"/>
            <a:ext cx="5646528" cy="17311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1) </a:t>
            </a:r>
            <a:r>
              <a:rPr lang="ko-KR" altLang="en-US" sz="1200" dirty="0">
                <a:solidFill>
                  <a:srgbClr val="0070C0"/>
                </a:solidFill>
              </a:rPr>
              <a:t>현재까지 완료된 내용 위주로 작성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2) </a:t>
            </a:r>
            <a:r>
              <a:rPr lang="ko-KR" altLang="en-US" sz="1200" dirty="0">
                <a:solidFill>
                  <a:srgbClr val="0070C0"/>
                </a:solidFill>
              </a:rPr>
              <a:t>기존 발표자료 </a:t>
            </a:r>
            <a:r>
              <a:rPr lang="ko-KR" altLang="en-US" sz="1200" dirty="0" err="1">
                <a:solidFill>
                  <a:srgbClr val="0070C0"/>
                </a:solidFill>
              </a:rPr>
              <a:t>붙여넣기</a:t>
            </a:r>
            <a:r>
              <a:rPr lang="ko-KR" altLang="en-US" sz="1200" dirty="0">
                <a:solidFill>
                  <a:srgbClr val="0070C0"/>
                </a:solidFill>
              </a:rPr>
              <a:t> 활용도 가능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3) </a:t>
            </a:r>
            <a:r>
              <a:rPr lang="ko-KR" altLang="en-US" sz="1200" dirty="0">
                <a:solidFill>
                  <a:srgbClr val="0070C0"/>
                </a:solidFill>
              </a:rPr>
              <a:t>자유 형식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>
                <a:solidFill>
                  <a:srgbClr val="0070C0"/>
                </a:solidFill>
              </a:rPr>
              <a:t>) / (3</a:t>
            </a:r>
            <a:r>
              <a:rPr lang="ko-KR" altLang="en-US" sz="1200" dirty="0">
                <a:solidFill>
                  <a:srgbClr val="0070C0"/>
                </a:solidFill>
              </a:rPr>
              <a:t>장 이내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   * </a:t>
            </a:r>
            <a:r>
              <a:rPr lang="ko-KR" altLang="en-US" sz="1200" dirty="0">
                <a:solidFill>
                  <a:srgbClr val="0070C0"/>
                </a:solidFill>
              </a:rPr>
              <a:t>상용화 지원 내용 중 어떤 부분이 필요한지 작성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65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/>
                <a:t>[</a:t>
              </a:r>
              <a:r>
                <a:rPr lang="ko-KR" altLang="en-US" sz="2400" b="1" dirty="0"/>
                <a:t>수익</a:t>
              </a:r>
              <a:r>
                <a:rPr lang="en-US" altLang="ko-KR" sz="2400" b="1" dirty="0"/>
                <a:t>] </a:t>
              </a:r>
              <a:r>
                <a:rPr lang="ko-KR" altLang="en-US" sz="2400" b="1" dirty="0"/>
                <a:t>매출 구조 및 목표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6</a:t>
              </a:r>
              <a:endParaRPr lang="ko-KR" altLang="en-US" sz="2400" b="1" dirty="0"/>
            </a:p>
          </p:txBody>
        </p:sp>
      </p:grp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+mn-ea"/>
              </a:rPr>
              <a:t> 핵심 내용 요약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266825" y="2156324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66825" y="3619499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449863" y="3619500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3108446" y="2902285"/>
            <a:ext cx="6375156" cy="25758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1) </a:t>
            </a:r>
            <a:r>
              <a:rPr lang="ko-KR" altLang="en-US" sz="1200" dirty="0">
                <a:solidFill>
                  <a:srgbClr val="0070C0"/>
                </a:solidFill>
              </a:rPr>
              <a:t>해당 게임 콘텐츠의 </a:t>
            </a:r>
            <a:r>
              <a:rPr lang="en-US" altLang="ko-KR" sz="1200" dirty="0">
                <a:solidFill>
                  <a:srgbClr val="0070C0"/>
                </a:solidFill>
              </a:rPr>
              <a:t>BM </a:t>
            </a:r>
            <a:r>
              <a:rPr lang="ko-KR" altLang="en-US" sz="1200" dirty="0">
                <a:solidFill>
                  <a:srgbClr val="0070C0"/>
                </a:solidFill>
              </a:rPr>
              <a:t>구조 등 작성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2) </a:t>
            </a:r>
            <a:r>
              <a:rPr lang="ko-KR" altLang="en-US" sz="1200" dirty="0">
                <a:solidFill>
                  <a:srgbClr val="0070C0"/>
                </a:solidFill>
              </a:rPr>
              <a:t>유사 게임</a:t>
            </a:r>
            <a:r>
              <a:rPr lang="en-US" altLang="ko-KR" sz="1200" dirty="0">
                <a:solidFill>
                  <a:srgbClr val="0070C0"/>
                </a:solidFill>
              </a:rPr>
              <a:t>&amp;</a:t>
            </a:r>
            <a:r>
              <a:rPr lang="ko-KR" altLang="en-US" sz="1200" dirty="0">
                <a:solidFill>
                  <a:srgbClr val="0070C0"/>
                </a:solidFill>
              </a:rPr>
              <a:t>장르 </a:t>
            </a:r>
            <a:r>
              <a:rPr lang="en-US" altLang="ko-KR" sz="1200" dirty="0">
                <a:solidFill>
                  <a:srgbClr val="0070C0"/>
                </a:solidFill>
              </a:rPr>
              <a:t>BM </a:t>
            </a:r>
            <a:r>
              <a:rPr lang="ko-KR" altLang="en-US" sz="1200" dirty="0">
                <a:solidFill>
                  <a:srgbClr val="0070C0"/>
                </a:solidFill>
              </a:rPr>
              <a:t>및 타깃 국가</a:t>
            </a:r>
            <a:r>
              <a:rPr lang="en-US" altLang="ko-KR" sz="1200" dirty="0">
                <a:solidFill>
                  <a:srgbClr val="0070C0"/>
                </a:solidFill>
              </a:rPr>
              <a:t>/</a:t>
            </a:r>
            <a:r>
              <a:rPr lang="ko-KR" altLang="en-US" sz="1200" dirty="0">
                <a:solidFill>
                  <a:srgbClr val="0070C0"/>
                </a:solidFill>
              </a:rPr>
              <a:t>유저 매출 분석 등 각종 근거 데이터 활용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3) </a:t>
            </a:r>
            <a:r>
              <a:rPr lang="ko-KR" altLang="en-US" sz="1200" dirty="0">
                <a:solidFill>
                  <a:srgbClr val="0070C0"/>
                </a:solidFill>
              </a:rPr>
              <a:t>론칭 후 예상 매출 및 목표 등 작성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4) </a:t>
            </a:r>
            <a:r>
              <a:rPr lang="ko-KR" altLang="en-US" sz="1200" dirty="0">
                <a:solidFill>
                  <a:srgbClr val="0070C0"/>
                </a:solidFill>
              </a:rPr>
              <a:t>기존 발표자료 </a:t>
            </a:r>
            <a:r>
              <a:rPr lang="ko-KR" altLang="en-US" sz="1200" dirty="0" err="1">
                <a:solidFill>
                  <a:srgbClr val="0070C0"/>
                </a:solidFill>
              </a:rPr>
              <a:t>붙여넣기</a:t>
            </a:r>
            <a:r>
              <a:rPr lang="ko-KR" altLang="en-US" sz="1200" dirty="0">
                <a:solidFill>
                  <a:srgbClr val="0070C0"/>
                </a:solidFill>
              </a:rPr>
              <a:t> 활용도 가능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5) </a:t>
            </a:r>
            <a:r>
              <a:rPr lang="ko-KR" altLang="en-US" sz="1200" dirty="0">
                <a:solidFill>
                  <a:srgbClr val="0070C0"/>
                </a:solidFill>
              </a:rPr>
              <a:t>자유 형식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>
                <a:solidFill>
                  <a:srgbClr val="0070C0"/>
                </a:solidFill>
              </a:rPr>
              <a:t>) / (3</a:t>
            </a:r>
            <a:r>
              <a:rPr lang="ko-KR" altLang="en-US" sz="1200" dirty="0">
                <a:solidFill>
                  <a:srgbClr val="0070C0"/>
                </a:solidFill>
              </a:rPr>
              <a:t>장 이내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50658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/>
                <a:t>[</a:t>
              </a:r>
              <a:r>
                <a:rPr lang="ko-KR" altLang="en-US" sz="2400" b="1" dirty="0"/>
                <a:t>상용화</a:t>
              </a:r>
              <a:r>
                <a:rPr lang="en-US" altLang="ko-KR" sz="2400" b="1" dirty="0"/>
                <a:t>] </a:t>
              </a:r>
              <a:r>
                <a:rPr lang="ko-KR" altLang="en-US" sz="2400" b="1" dirty="0"/>
                <a:t>마케팅 전략 및 계획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7</a:t>
              </a:r>
              <a:endParaRPr lang="ko-KR" altLang="en-US" sz="2400" b="1" dirty="0"/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6753225" y="2590798"/>
            <a:ext cx="4514850" cy="294322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3</a:t>
            </a:r>
            <a:endParaRPr lang="ko-KR" altLang="en-US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4</a:t>
            </a:r>
            <a:endParaRPr lang="ko-KR" altLang="en-US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5</a:t>
            </a:r>
            <a:endParaRPr lang="ko-KR" altLang="en-US" dirty="0"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+mn-ea"/>
              </a:rPr>
              <a:t> 핵심 내용 요약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266825" y="2590798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3285098" y="2295492"/>
            <a:ext cx="6268067" cy="223277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1) </a:t>
            </a:r>
            <a:r>
              <a:rPr lang="ko-KR" altLang="en-US" sz="1200" dirty="0">
                <a:solidFill>
                  <a:srgbClr val="0070C0"/>
                </a:solidFill>
              </a:rPr>
              <a:t>론칭 후 예상 목표 달성을 위한 마케팅 전략 등 작성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2) </a:t>
            </a:r>
            <a:r>
              <a:rPr lang="ko-KR" altLang="en-US" sz="1200" dirty="0">
                <a:solidFill>
                  <a:srgbClr val="0070C0"/>
                </a:solidFill>
              </a:rPr>
              <a:t>글로벌 진출 성공을 위한 필요 요소 및 마케팅 지원사업 선정 필요성 등 서술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3) </a:t>
            </a:r>
            <a:r>
              <a:rPr lang="ko-KR" altLang="en-US" sz="1200" dirty="0">
                <a:solidFill>
                  <a:srgbClr val="0070C0"/>
                </a:solidFill>
              </a:rPr>
              <a:t>기존 발표자료 </a:t>
            </a:r>
            <a:r>
              <a:rPr lang="ko-KR" altLang="en-US" sz="1200" dirty="0" err="1">
                <a:solidFill>
                  <a:srgbClr val="0070C0"/>
                </a:solidFill>
              </a:rPr>
              <a:t>붙여넣기</a:t>
            </a:r>
            <a:r>
              <a:rPr lang="ko-KR" altLang="en-US" sz="1200" dirty="0">
                <a:solidFill>
                  <a:srgbClr val="0070C0"/>
                </a:solidFill>
              </a:rPr>
              <a:t> 활용도 가능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4) </a:t>
            </a:r>
            <a:r>
              <a:rPr lang="ko-KR" altLang="en-US" sz="1200" dirty="0">
                <a:solidFill>
                  <a:srgbClr val="0070C0"/>
                </a:solidFill>
              </a:rPr>
              <a:t>자유 형식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>
                <a:solidFill>
                  <a:srgbClr val="0070C0"/>
                </a:solidFill>
              </a:rPr>
              <a:t>) / (3</a:t>
            </a:r>
            <a:r>
              <a:rPr lang="ko-KR" altLang="en-US" sz="1200" dirty="0">
                <a:solidFill>
                  <a:srgbClr val="0070C0"/>
                </a:solidFill>
              </a:rPr>
              <a:t>장 이내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97274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/>
                <a:t>기대 성과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8</a:t>
              </a:r>
              <a:endParaRPr lang="ko-KR" altLang="en-US" sz="2400" b="1" dirty="0"/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6753225" y="2590798"/>
            <a:ext cx="4514850" cy="294322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3</a:t>
            </a:r>
            <a:endParaRPr lang="ko-KR" altLang="en-US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4</a:t>
            </a:r>
            <a:endParaRPr lang="ko-KR" altLang="en-US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- </a:t>
            </a:r>
            <a:r>
              <a:rPr lang="ko-KR" altLang="en-US" dirty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5</a:t>
            </a:r>
            <a:endParaRPr lang="ko-KR" altLang="en-US" dirty="0"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+mn-ea"/>
              </a:rPr>
              <a:t> 핵심 내용 요약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266825" y="2590798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기타 삽입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3285098" y="2295492"/>
            <a:ext cx="6268067" cy="223277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1) </a:t>
            </a:r>
            <a:r>
              <a:rPr lang="ko-KR" altLang="en-US" sz="1200" dirty="0">
                <a:solidFill>
                  <a:srgbClr val="0070C0"/>
                </a:solidFill>
              </a:rPr>
              <a:t>론칭 후 예상 목표 달성을 위한 마케팅 전략 등 작성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2) </a:t>
            </a:r>
            <a:r>
              <a:rPr lang="ko-KR" altLang="en-US" sz="1200" dirty="0">
                <a:solidFill>
                  <a:srgbClr val="0070C0"/>
                </a:solidFill>
              </a:rPr>
              <a:t>글로벌 진출 성공을 위한 필요 요소 및 마케팅 지원사업 선정 필요성 등 서술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3) </a:t>
            </a:r>
            <a:r>
              <a:rPr lang="ko-KR" altLang="en-US" sz="1200" dirty="0">
                <a:solidFill>
                  <a:srgbClr val="0070C0"/>
                </a:solidFill>
              </a:rPr>
              <a:t>기존 발표자료 </a:t>
            </a:r>
            <a:r>
              <a:rPr lang="ko-KR" altLang="en-US" sz="1200" dirty="0" err="1">
                <a:solidFill>
                  <a:srgbClr val="0070C0"/>
                </a:solidFill>
              </a:rPr>
              <a:t>붙여넣기</a:t>
            </a:r>
            <a:r>
              <a:rPr lang="ko-KR" altLang="en-US" sz="1200" dirty="0">
                <a:solidFill>
                  <a:srgbClr val="0070C0"/>
                </a:solidFill>
              </a:rPr>
              <a:t> 활용도 가능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4) </a:t>
            </a:r>
            <a:r>
              <a:rPr lang="ko-KR" altLang="en-US" sz="1200" dirty="0">
                <a:solidFill>
                  <a:srgbClr val="0070C0"/>
                </a:solidFill>
              </a:rPr>
              <a:t>자유 형식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>
                <a:solidFill>
                  <a:srgbClr val="0070C0"/>
                </a:solidFill>
              </a:rPr>
              <a:t>) / (3</a:t>
            </a:r>
            <a:r>
              <a:rPr lang="ko-KR" altLang="en-US" sz="1200" dirty="0">
                <a:solidFill>
                  <a:srgbClr val="0070C0"/>
                </a:solidFill>
              </a:rPr>
              <a:t>장 이내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66774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180EC-6A5A-1969-C1C5-17898DBF8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AE7C7E52-E504-13D8-E94D-0F34B28E6FEA}"/>
              </a:ext>
            </a:extLst>
          </p:cNvPr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1921159-CD14-3D66-F9A3-7E5D4C201D3A}"/>
                </a:ext>
              </a:extLst>
            </p:cNvPr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>
                  <a:solidFill>
                    <a:schemeClr val="bg1"/>
                  </a:solidFill>
                </a:rPr>
                <a:t>수행 일정 및 결과물</a:t>
              </a:r>
              <a:r>
                <a:rPr lang="en-US" altLang="ko-KR" sz="2400" b="1" dirty="0">
                  <a:solidFill>
                    <a:schemeClr val="bg1"/>
                  </a:solidFill>
                </a:rPr>
                <a:t>(</a:t>
              </a:r>
              <a:r>
                <a:rPr lang="ko-KR" altLang="en-US" sz="2400" b="1" dirty="0">
                  <a:solidFill>
                    <a:schemeClr val="bg1"/>
                  </a:solidFill>
                </a:rPr>
                <a:t>산출물</a:t>
              </a:r>
              <a:r>
                <a:rPr lang="en-US" altLang="ko-KR" sz="2400" b="1" dirty="0">
                  <a:solidFill>
                    <a:schemeClr val="bg1"/>
                  </a:solidFill>
                </a:rPr>
                <a:t>)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D0579649-DDA3-1372-4CF4-88FD0941163F}"/>
                </a:ext>
              </a:extLst>
            </p:cNvPr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9</a:t>
              </a:r>
              <a:endParaRPr lang="ko-KR" altLang="en-US" sz="2400" b="1" dirty="0"/>
            </a:p>
          </p:txBody>
        </p:sp>
      </p:grp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DDA325F5-5294-9849-63AE-E923F78F1F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159228"/>
              </p:ext>
            </p:extLst>
          </p:nvPr>
        </p:nvGraphicFramePr>
        <p:xfrm>
          <a:off x="400052" y="1058324"/>
          <a:ext cx="11487148" cy="5312246"/>
        </p:xfrm>
        <a:graphic>
          <a:graphicData uri="http://schemas.openxmlformats.org/drawingml/2006/table">
            <a:tbl>
              <a:tblPr/>
              <a:tblGrid>
                <a:gridCol w="642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3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1473">
                  <a:extLst>
                    <a:ext uri="{9D8B030D-6E8A-4147-A177-3AD203B41FA5}">
                      <a16:colId xmlns:a16="http://schemas.microsoft.com/office/drawing/2014/main" val="218945373"/>
                    </a:ext>
                  </a:extLst>
                </a:gridCol>
                <a:gridCol w="1283033">
                  <a:extLst>
                    <a:ext uri="{9D8B030D-6E8A-4147-A177-3AD203B41FA5}">
                      <a16:colId xmlns:a16="http://schemas.microsoft.com/office/drawing/2014/main" val="4131152636"/>
                    </a:ext>
                  </a:extLst>
                </a:gridCol>
                <a:gridCol w="1196206">
                  <a:extLst>
                    <a:ext uri="{9D8B030D-6E8A-4147-A177-3AD203B41FA5}">
                      <a16:colId xmlns:a16="http://schemas.microsoft.com/office/drawing/2014/main" val="382752146"/>
                    </a:ext>
                  </a:extLst>
                </a:gridCol>
                <a:gridCol w="1238597">
                  <a:extLst>
                    <a:ext uri="{9D8B030D-6E8A-4147-A177-3AD203B41FA5}">
                      <a16:colId xmlns:a16="http://schemas.microsoft.com/office/drawing/2014/main" val="1198333526"/>
                    </a:ext>
                  </a:extLst>
                </a:gridCol>
                <a:gridCol w="1163781">
                  <a:extLst>
                    <a:ext uri="{9D8B030D-6E8A-4147-A177-3AD203B41FA5}">
                      <a16:colId xmlns:a16="http://schemas.microsoft.com/office/drawing/2014/main" val="1630617705"/>
                    </a:ext>
                  </a:extLst>
                </a:gridCol>
                <a:gridCol w="1113906">
                  <a:extLst>
                    <a:ext uri="{9D8B030D-6E8A-4147-A177-3AD203B41FA5}">
                      <a16:colId xmlns:a16="http://schemas.microsoft.com/office/drawing/2014/main" val="895698145"/>
                    </a:ext>
                  </a:extLst>
                </a:gridCol>
                <a:gridCol w="1205345">
                  <a:extLst>
                    <a:ext uri="{9D8B030D-6E8A-4147-A177-3AD203B41FA5}">
                      <a16:colId xmlns:a16="http://schemas.microsoft.com/office/drawing/2014/main" val="1727926433"/>
                    </a:ext>
                  </a:extLst>
                </a:gridCol>
                <a:gridCol w="1138844">
                  <a:extLst>
                    <a:ext uri="{9D8B030D-6E8A-4147-A177-3AD203B41FA5}">
                      <a16:colId xmlns:a16="http://schemas.microsoft.com/office/drawing/2014/main" val="1063695286"/>
                    </a:ext>
                  </a:extLst>
                </a:gridCol>
              </a:tblGrid>
              <a:tr h="559806">
                <a:tc rowSpan="5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수행 일정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26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년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4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5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6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7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8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9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10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n-lt"/>
                        </a:rPr>
                        <a:t>11</a:t>
                      </a:r>
                      <a:r>
                        <a:rPr lang="ko-KR" altLang="en-US" sz="1600" b="1" dirty="0">
                          <a:latin typeface="+mn-lt"/>
                        </a:rPr>
                        <a:t>월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기획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3917319"/>
                  </a:ext>
                </a:extLst>
              </a:tr>
              <a:tr h="5181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프로그래밍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768333"/>
                  </a:ext>
                </a:extLst>
              </a:tr>
              <a:tr h="5181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그래픽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43587"/>
                  </a:ext>
                </a:extLst>
              </a:tr>
              <a:tr h="5181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기타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824429"/>
                  </a:ext>
                </a:extLst>
              </a:tr>
              <a:tr h="640080">
                <a:tc rowSpan="4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사업 결과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개발 완료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6734"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소프트 론칭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007519"/>
                  </a:ext>
                </a:extLst>
              </a:tr>
              <a:tr h="66621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정식 론칭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66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추가 내용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시즌제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en-US" altLang="ko-KR" sz="900" b="1" kern="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900" b="1" kern="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확장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콘텐츠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2965947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390BE2A1-4D37-7928-17BC-1B2B2C62401E}"/>
              </a:ext>
            </a:extLst>
          </p:cNvPr>
          <p:cNvSpPr/>
          <p:nvPr/>
        </p:nvSpPr>
        <p:spPr>
          <a:xfrm>
            <a:off x="5128682" y="1799498"/>
            <a:ext cx="4871529" cy="17417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>
                <a:solidFill>
                  <a:srgbClr val="FF0000"/>
                </a:solidFill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200" dirty="0">
                <a:solidFill>
                  <a:srgbClr val="0070C0"/>
                </a:solidFill>
              </a:rPr>
              <a:t>수행 일정 </a:t>
            </a:r>
            <a:r>
              <a:rPr lang="ko-KR" altLang="en-US" sz="1200" dirty="0" err="1">
                <a:solidFill>
                  <a:srgbClr val="0070C0"/>
                </a:solidFill>
              </a:rPr>
              <a:t>파트별</a:t>
            </a:r>
            <a:r>
              <a:rPr lang="ko-KR" altLang="en-US" sz="1200" dirty="0">
                <a:solidFill>
                  <a:srgbClr val="0070C0"/>
                </a:solidFill>
              </a:rPr>
              <a:t> 간략히 작성 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   (</a:t>
            </a:r>
            <a:r>
              <a:rPr lang="ko-KR" altLang="en-US" sz="1200" dirty="0">
                <a:solidFill>
                  <a:srgbClr val="0070C0"/>
                </a:solidFill>
              </a:rPr>
              <a:t>예시</a:t>
            </a:r>
            <a:r>
              <a:rPr lang="en-US" altLang="ko-KR" sz="1200" dirty="0">
                <a:solidFill>
                  <a:srgbClr val="0070C0"/>
                </a:solidFill>
              </a:rPr>
              <a:t>: </a:t>
            </a:r>
            <a:r>
              <a:rPr lang="ko-KR" altLang="en-US" sz="1200" dirty="0">
                <a:solidFill>
                  <a:srgbClr val="0070C0"/>
                </a:solidFill>
              </a:rPr>
              <a:t>그래픽</a:t>
            </a:r>
            <a:r>
              <a:rPr lang="en-US" altLang="ko-KR" sz="1200" dirty="0">
                <a:solidFill>
                  <a:srgbClr val="0070C0"/>
                </a:solidFill>
              </a:rPr>
              <a:t> 7</a:t>
            </a:r>
            <a:r>
              <a:rPr lang="ko-KR" altLang="en-US" sz="1200" dirty="0">
                <a:solidFill>
                  <a:srgbClr val="0070C0"/>
                </a:solidFill>
              </a:rPr>
              <a:t>월 </a:t>
            </a:r>
            <a:r>
              <a:rPr lang="en-US" altLang="ko-KR" sz="1200" dirty="0">
                <a:solidFill>
                  <a:srgbClr val="0070C0"/>
                </a:solidFill>
              </a:rPr>
              <a:t>– </a:t>
            </a:r>
            <a:r>
              <a:rPr lang="ko-KR" altLang="en-US" sz="1200" dirty="0">
                <a:solidFill>
                  <a:srgbClr val="0070C0"/>
                </a:solidFill>
              </a:rPr>
              <a:t>마케팅 소재 제작</a:t>
            </a:r>
            <a:r>
              <a:rPr lang="en-US" altLang="ko-KR" sz="1200" dirty="0">
                <a:solidFill>
                  <a:srgbClr val="0070C0"/>
                </a:solidFill>
              </a:rPr>
              <a:t>, 10</a:t>
            </a:r>
            <a:r>
              <a:rPr lang="ko-KR" altLang="en-US" sz="1200" dirty="0">
                <a:solidFill>
                  <a:srgbClr val="0070C0"/>
                </a:solidFill>
              </a:rPr>
              <a:t>월 </a:t>
            </a:r>
            <a:r>
              <a:rPr lang="en-US" altLang="ko-KR" sz="1200" dirty="0">
                <a:solidFill>
                  <a:srgbClr val="0070C0"/>
                </a:solidFill>
              </a:rPr>
              <a:t>– UA</a:t>
            </a:r>
            <a:r>
              <a:rPr lang="ko-KR" altLang="en-US" sz="1200" dirty="0">
                <a:solidFill>
                  <a:srgbClr val="0070C0"/>
                </a:solidFill>
              </a:rPr>
              <a:t>마케팅 진행 등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2) </a:t>
            </a:r>
            <a:r>
              <a:rPr lang="ko-KR" altLang="en-US" sz="1200" dirty="0">
                <a:solidFill>
                  <a:srgbClr val="0070C0"/>
                </a:solidFill>
              </a:rPr>
              <a:t>자유 형식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3) </a:t>
            </a:r>
            <a:r>
              <a:rPr lang="ko-KR" altLang="en-US" sz="1200" dirty="0">
                <a:solidFill>
                  <a:srgbClr val="0070C0"/>
                </a:solidFill>
              </a:rPr>
              <a:t>정식 론칭 일정은 본 지원 사업 기간 이내로 필수 설정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972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931</Words>
  <Application>Microsoft Office PowerPoint</Application>
  <PresentationFormat>와이드스크린</PresentationFormat>
  <Paragraphs>177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맑은 고딕</vt:lpstr>
      <vt:lpstr>바탕</vt:lpstr>
      <vt:lpstr>한양신명조</vt:lpstr>
      <vt:lpstr>Arial</vt:lpstr>
      <vt:lpstr>Wingdings</vt:lpstr>
      <vt:lpstr>Office 테마</vt:lpstr>
      <vt:lpstr>게임명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게임명</dc:title>
  <dc:creator>user</dc:creator>
  <cp:lastModifiedBy>user</cp:lastModifiedBy>
  <cp:revision>52</cp:revision>
  <cp:lastPrinted>2020-11-02T00:43:23Z</cp:lastPrinted>
  <dcterms:created xsi:type="dcterms:W3CDTF">2020-10-30T05:54:23Z</dcterms:created>
  <dcterms:modified xsi:type="dcterms:W3CDTF">2026-06-19T02:31:42Z</dcterms:modified>
</cp:coreProperties>
</file>